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Sheet1!$A$1:$A$6</c:f>
              <c:numCache>
                <c:formatCode>General</c:formatCode>
                <c:ptCount val="6"/>
                <c:pt idx="0">
                  <c:v>7.7</c:v>
                </c:pt>
                <c:pt idx="1">
                  <c:v>15.4</c:v>
                </c:pt>
                <c:pt idx="2">
                  <c:v>0.0</c:v>
                </c:pt>
                <c:pt idx="3">
                  <c:v>8.3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Moderate</c:v>
                </c:pt>
              </c:strCache>
            </c:strRef>
          </c:tx>
          <c:invertIfNegative val="0"/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60.5</c:v>
                </c:pt>
                <c:pt idx="1">
                  <c:v>69.2</c:v>
                </c:pt>
                <c:pt idx="2">
                  <c:v>75.1</c:v>
                </c:pt>
                <c:pt idx="3">
                  <c:v>75.1</c:v>
                </c:pt>
                <c:pt idx="4">
                  <c:v>75.1</c:v>
                </c:pt>
                <c:pt idx="5">
                  <c:v>83.3</c:v>
                </c:pt>
              </c:numCache>
            </c:numRef>
          </c:val>
        </c:ser>
        <c:ser>
          <c:idx val="2"/>
          <c:order val="2"/>
          <c:tx>
            <c:strRef>
              <c:f>Sheet1!$B$12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cat>
            <c:strRef>
              <c:f>Sheet1!$D$1:$D$6</c:f>
              <c:strCache>
                <c:ptCount val="6"/>
                <c:pt idx="0">
                  <c:v>Management</c:v>
                </c:pt>
                <c:pt idx="1">
                  <c:v>Staff</c:v>
                </c:pt>
                <c:pt idx="2">
                  <c:v>Technical</c:v>
                </c:pt>
                <c:pt idx="3">
                  <c:v>Environmental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31.8</c:v>
                </c:pt>
                <c:pt idx="1">
                  <c:v>15.4</c:v>
                </c:pt>
                <c:pt idx="2">
                  <c:v>24.9</c:v>
                </c:pt>
                <c:pt idx="3">
                  <c:v>16.6</c:v>
                </c:pt>
                <c:pt idx="4">
                  <c:v>24.9</c:v>
                </c:pt>
                <c:pt idx="5">
                  <c:v>16.7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6596776"/>
        <c:axId val="2096279832"/>
      </c:barChart>
      <c:catAx>
        <c:axId val="2096596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096279832"/>
        <c:crosses val="autoZero"/>
        <c:auto val="1"/>
        <c:lblAlgn val="ctr"/>
        <c:lblOffset val="100"/>
        <c:noMultiLvlLbl val="0"/>
      </c:catAx>
      <c:valAx>
        <c:axId val="2096279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6596776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Sheet1!$A$1:$A$8</c:f>
              <c:numCache>
                <c:formatCode>General</c:formatCode>
                <c:ptCount val="8"/>
                <c:pt idx="0">
                  <c:v>12.4</c:v>
                </c:pt>
                <c:pt idx="1">
                  <c:v>20.0</c:v>
                </c:pt>
                <c:pt idx="2">
                  <c:v>28.3</c:v>
                </c:pt>
                <c:pt idx="3">
                  <c:v>21.2</c:v>
                </c:pt>
                <c:pt idx="4">
                  <c:v>18.8</c:v>
                </c:pt>
                <c:pt idx="5">
                  <c:v>23.9</c:v>
                </c:pt>
                <c:pt idx="6">
                  <c:v>17.2</c:v>
                </c:pt>
                <c:pt idx="7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Moderate</c:v>
                </c:pt>
              </c:strCache>
            </c:strRef>
          </c:tx>
          <c:invertIfNegative val="0"/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48.4</c:v>
                </c:pt>
                <c:pt idx="1">
                  <c:v>71.1</c:v>
                </c:pt>
                <c:pt idx="2">
                  <c:v>64.7</c:v>
                </c:pt>
                <c:pt idx="3">
                  <c:v>61.6</c:v>
                </c:pt>
                <c:pt idx="4">
                  <c:v>72.4</c:v>
                </c:pt>
                <c:pt idx="5">
                  <c:v>69.6</c:v>
                </c:pt>
                <c:pt idx="6">
                  <c:v>59.6</c:v>
                </c:pt>
                <c:pt idx="7">
                  <c:v>33.3</c:v>
                </c:pt>
              </c:numCache>
            </c:numRef>
          </c:val>
        </c:ser>
        <c:ser>
          <c:idx val="2"/>
          <c:order val="2"/>
          <c:tx>
            <c:strRef>
              <c:f>Sheet1!$F$3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Sheet1!$C$1:$C$8</c:f>
              <c:numCache>
                <c:formatCode>General</c:formatCode>
                <c:ptCount val="8"/>
                <c:pt idx="0">
                  <c:v>29.2</c:v>
                </c:pt>
                <c:pt idx="1">
                  <c:v>8.9</c:v>
                </c:pt>
                <c:pt idx="2">
                  <c:v>7.0</c:v>
                </c:pt>
                <c:pt idx="3">
                  <c:v>18.2</c:v>
                </c:pt>
                <c:pt idx="4">
                  <c:v>8.8</c:v>
                </c:pt>
                <c:pt idx="5">
                  <c:v>6.5</c:v>
                </c:pt>
                <c:pt idx="6">
                  <c:v>23.2</c:v>
                </c:pt>
                <c:pt idx="7">
                  <c:v>46.7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6772632"/>
        <c:axId val="2096778168"/>
      </c:barChart>
      <c:catAx>
        <c:axId val="2096772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096778168"/>
        <c:crosses val="autoZero"/>
        <c:auto val="1"/>
        <c:lblAlgn val="ctr"/>
        <c:lblOffset val="100"/>
        <c:noMultiLvlLbl val="0"/>
      </c:catAx>
      <c:valAx>
        <c:axId val="20967781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6772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Sheet1!$D$1:$D$6</c:f>
              <c:strCache>
                <c:ptCount val="6"/>
                <c:pt idx="0">
                  <c:v>Learner</c:v>
                </c:pt>
                <c:pt idx="1">
                  <c:v>Content</c:v>
                </c:pt>
                <c:pt idx="2">
                  <c:v>Technical</c:v>
                </c:pt>
                <c:pt idx="3">
                  <c:v>Governmental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Sheet1!$A$1:$A$6</c:f>
              <c:numCache>
                <c:formatCode>General</c:formatCode>
                <c:ptCount val="6"/>
                <c:pt idx="0">
                  <c:v>6.1</c:v>
                </c:pt>
                <c:pt idx="1">
                  <c:v>13.9</c:v>
                </c:pt>
                <c:pt idx="2">
                  <c:v>25.0</c:v>
                </c:pt>
                <c:pt idx="3">
                  <c:v>19.5</c:v>
                </c:pt>
                <c:pt idx="4">
                  <c:v>15.6</c:v>
                </c:pt>
                <c:pt idx="5">
                  <c:v>10.2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Moderate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Sheet1!$D$1:$D$6</c:f>
              <c:strCache>
                <c:ptCount val="6"/>
                <c:pt idx="0">
                  <c:v>Learner</c:v>
                </c:pt>
                <c:pt idx="1">
                  <c:v>Content</c:v>
                </c:pt>
                <c:pt idx="2">
                  <c:v>Technical</c:v>
                </c:pt>
                <c:pt idx="3">
                  <c:v>Governmental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57.3</c:v>
                </c:pt>
                <c:pt idx="1">
                  <c:v>62.0</c:v>
                </c:pt>
                <c:pt idx="2">
                  <c:v>56.6</c:v>
                </c:pt>
                <c:pt idx="3">
                  <c:v>67.5</c:v>
                </c:pt>
                <c:pt idx="4">
                  <c:v>63.4</c:v>
                </c:pt>
                <c:pt idx="5">
                  <c:v>32.8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Sheet1!$D$1:$D$6</c:f>
              <c:strCache>
                <c:ptCount val="6"/>
                <c:pt idx="0">
                  <c:v>Learner</c:v>
                </c:pt>
                <c:pt idx="1">
                  <c:v>Content</c:v>
                </c:pt>
                <c:pt idx="2">
                  <c:v>Technical</c:v>
                </c:pt>
                <c:pt idx="3">
                  <c:v>Governmental</c:v>
                </c:pt>
                <c:pt idx="4">
                  <c:v>Cultural</c:v>
                </c:pt>
                <c:pt idx="5">
                  <c:v>Financial</c:v>
                </c:pt>
              </c:strCache>
            </c:strRef>
          </c:cat>
          <c:val>
            <c:numRef>
              <c:f>Sheet1!$C$1:$C$6</c:f>
              <c:numCache>
                <c:formatCode>General</c:formatCode>
                <c:ptCount val="6"/>
                <c:pt idx="0">
                  <c:v>36.6</c:v>
                </c:pt>
                <c:pt idx="1">
                  <c:v>24.1</c:v>
                </c:pt>
                <c:pt idx="2">
                  <c:v>18.4</c:v>
                </c:pt>
                <c:pt idx="3">
                  <c:v>13.0</c:v>
                </c:pt>
                <c:pt idx="4">
                  <c:v>21.0</c:v>
                </c:pt>
                <c:pt idx="5">
                  <c:v>57.0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96791416"/>
        <c:axId val="2096833576"/>
      </c:barChart>
      <c:catAx>
        <c:axId val="2096791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096833576"/>
        <c:crosses val="autoZero"/>
        <c:auto val="1"/>
        <c:lblAlgn val="ctr"/>
        <c:lblOffset val="100"/>
        <c:noMultiLvlLbl val="0"/>
      </c:catAx>
      <c:valAx>
        <c:axId val="2096833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679141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Policy Maker</c:v>
                </c:pt>
              </c:strCache>
            </c:strRef>
          </c:tx>
          <c:invertIfNegative val="0"/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Management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Sheet1!$A$1:$A$8</c:f>
              <c:numCache>
                <c:formatCode>General</c:formatCode>
                <c:ptCount val="8"/>
                <c:pt idx="0">
                  <c:v>0.0</c:v>
                </c:pt>
                <c:pt idx="1">
                  <c:v>5.92</c:v>
                </c:pt>
                <c:pt idx="2">
                  <c:v>5.38</c:v>
                </c:pt>
                <c:pt idx="3">
                  <c:v>0.0</c:v>
                </c:pt>
                <c:pt idx="4">
                  <c:v>6.67</c:v>
                </c:pt>
                <c:pt idx="5">
                  <c:v>5.5</c:v>
                </c:pt>
                <c:pt idx="6">
                  <c:v>6.0</c:v>
                </c:pt>
                <c:pt idx="7">
                  <c:v>5.83</c:v>
                </c:pt>
              </c:numCache>
            </c:numRef>
          </c:val>
        </c:ser>
        <c:ser>
          <c:idx val="1"/>
          <c:order val="1"/>
          <c:tx>
            <c:strRef>
              <c:f>Sheet1!$B$15</c:f>
              <c:strCache>
                <c:ptCount val="1"/>
                <c:pt idx="0">
                  <c:v>Enabler</c:v>
                </c:pt>
              </c:strCache>
            </c:strRef>
          </c:tx>
          <c:invertIfNegative val="0"/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Management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6.02</c:v>
                </c:pt>
                <c:pt idx="1">
                  <c:v>4.89</c:v>
                </c:pt>
                <c:pt idx="2">
                  <c:v>4.6</c:v>
                </c:pt>
                <c:pt idx="3">
                  <c:v>5.33</c:v>
                </c:pt>
                <c:pt idx="4">
                  <c:v>4.84</c:v>
                </c:pt>
                <c:pt idx="5">
                  <c:v>4.74</c:v>
                </c:pt>
                <c:pt idx="6">
                  <c:v>5.689999999999999</c:v>
                </c:pt>
                <c:pt idx="7">
                  <c:v>6.270000000000001</c:v>
                </c:pt>
              </c:numCache>
            </c:numRef>
          </c:val>
        </c:ser>
        <c:ser>
          <c:idx val="2"/>
          <c:order val="2"/>
          <c:tx>
            <c:strRef>
              <c:f>Sheet1!$B$16</c:f>
              <c:strCache>
                <c:ptCount val="1"/>
                <c:pt idx="0">
                  <c:v>Receiver</c:v>
                </c:pt>
              </c:strCache>
            </c:strRef>
          </c:tx>
          <c:invertIfNegative val="0"/>
          <c:cat>
            <c:strRef>
              <c:f>Sheet1!$D$1:$D$8</c:f>
              <c:strCache>
                <c:ptCount val="8"/>
                <c:pt idx="0">
                  <c:v>Learner</c:v>
                </c:pt>
                <c:pt idx="1">
                  <c:v>Management</c:v>
                </c:pt>
                <c:pt idx="2">
                  <c:v>Staff</c:v>
                </c:pt>
                <c:pt idx="3">
                  <c:v>Content</c:v>
                </c:pt>
                <c:pt idx="4">
                  <c:v>Technical</c:v>
                </c:pt>
                <c:pt idx="5">
                  <c:v>Environmental</c:v>
                </c:pt>
                <c:pt idx="6">
                  <c:v>Cultural</c:v>
                </c:pt>
                <c:pt idx="7">
                  <c:v>Financial</c:v>
                </c:pt>
              </c:strCache>
            </c:strRef>
          </c:cat>
          <c:val>
            <c:numRef>
              <c:f>Sheet1!$C$1:$C$8</c:f>
              <c:numCache>
                <c:formatCode>General</c:formatCode>
                <c:ptCount val="8"/>
                <c:pt idx="0">
                  <c:v>6.73</c:v>
                </c:pt>
                <c:pt idx="1">
                  <c:v>0.0</c:v>
                </c:pt>
                <c:pt idx="2">
                  <c:v>0.0</c:v>
                </c:pt>
                <c:pt idx="3">
                  <c:v>5.95</c:v>
                </c:pt>
                <c:pt idx="4">
                  <c:v>5.29</c:v>
                </c:pt>
                <c:pt idx="5">
                  <c:v>5.189999999999999</c:v>
                </c:pt>
                <c:pt idx="6">
                  <c:v>5.73</c:v>
                </c:pt>
                <c:pt idx="7">
                  <c:v>7.46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7916744"/>
        <c:axId val="2068358760"/>
      </c:barChart>
      <c:catAx>
        <c:axId val="2067916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Area</a:t>
                </a:r>
                <a:r>
                  <a:rPr lang="en-US" sz="1400" baseline="0"/>
                  <a:t> of Readiness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crossAx val="2068358760"/>
        <c:crosses val="autoZero"/>
        <c:auto val="1"/>
        <c:lblAlgn val="ctr"/>
        <c:lblOffset val="100"/>
        <c:noMultiLvlLbl val="0"/>
      </c:catAx>
      <c:valAx>
        <c:axId val="20683587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Group</a:t>
                </a:r>
                <a:r>
                  <a:rPr lang="en-US" sz="1200" baseline="0"/>
                  <a:t> of Respondetns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67916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95131-DE64-4532-8CDF-07DBEB12E39D}" type="datetimeFigureOut">
              <a:rPr lang="en-US" smtClean="0"/>
              <a:pPr/>
              <a:t>6/10/12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5C47C3-841B-49A4-AFE3-337466AA6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E-Learning Readiness (ELR) and Needs Analysis Study in Vietnam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e-learning_display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455746"/>
            <a:ext cx="880453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Rozinah</a:t>
            </a:r>
            <a:r>
              <a:rPr kumimoji="0" lang="en-US" sz="4800" b="0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Jamaludin</a:t>
            </a:r>
            <a:r>
              <a:rPr kumimoji="0" lang="en-US" sz="4800" b="0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&amp;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kumimoji="0" lang="en-US" sz="4400" b="0" i="0" u="none" strike="noStrike" cap="none" normalizeH="0" baseline="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Iranmanesh</a:t>
            </a:r>
            <a:endParaRPr kumimoji="0" lang="en-US" sz="4400" b="0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of Receivers (Continued)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07920"/>
          <a:ext cx="8686800" cy="56890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Demographic of receivers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Description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No. of respondents 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Percentage (%)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Enrollment status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Part-time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Full Time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24.5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75.5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Access to a computer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Yes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98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99.0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Internet connection at home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Yes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94.9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5.1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93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Type of connection at home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Dial up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Broadband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ISDN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Other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17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54.7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17.5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14.4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13.4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03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Preferred mode/ media of learning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Written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Online material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CD-ROM, DVD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Face-to-Face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Online conference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Online lecturers/ tutorial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79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66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79.0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83.0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66.0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75.0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13.0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54.0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858962"/>
          </a:xfrm>
        </p:spPr>
        <p:txBody>
          <a:bodyPr>
            <a:normAutofit/>
          </a:bodyPr>
          <a:lstStyle/>
          <a:p>
            <a:r>
              <a:rPr lang="en-US" b="1" dirty="0" smtClean="0"/>
              <a:t>Mean Score of Overall Readiness among Policy Makers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2343150"/>
          <a:ext cx="8686800" cy="42739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5160"/>
                <a:gridCol w="2606040"/>
                <a:gridCol w="2895600"/>
              </a:tblGrid>
              <a:tr h="572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Arial"/>
                        </a:rPr>
                        <a:t>Area of Readiness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Arial"/>
                        </a:rPr>
                        <a:t>Mean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Arial"/>
                        </a:rPr>
                        <a:t>Standard Deviation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Management Readiness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5.92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2.02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Staff Readiness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5.38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1.76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Technical Readiness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6.67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1.56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77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Environmental Readiness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5.50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1.93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Cultural Readiness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6.00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1.91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2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Financial Readiness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Arial"/>
                        </a:rPr>
                        <a:t>5.83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Arial"/>
                        </a:rPr>
                        <a:t>1.34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Level of Overall Readiness among Policy Makers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1447800"/>
          <a:ext cx="853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Mean Score of Overall Readiness among Enablers/ Lecturers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2000520"/>
          <a:ext cx="8534400" cy="458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485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Area of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Mean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Standard Deviation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Learner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6.02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2.19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Management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4.89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1.79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Staff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4.60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1.88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71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Content/ Subject Matter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5.33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2.20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Technical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4.84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Arial"/>
                        </a:rPr>
                        <a:t>1.96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Environmental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4.74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1.72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Cultural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5.69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2.21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Financial Readiness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Arial"/>
                        </a:rPr>
                        <a:t>6.27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Arial"/>
                        </a:rPr>
                        <a:t>2.69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Level of Overall Readiness among Enablers/ Lecturers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4478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Mean Score of Overall Readiness among Receivers/ Students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2251329"/>
          <a:ext cx="8534400" cy="406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Area of Readiness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Mean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Standard Deviation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Learner Readiness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6.73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2.00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Content/ Subject Matter Readiness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5.95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2.21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Te Technical Readiness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5.29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2.31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Governmental Readiness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5.19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1.94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Cultural Readiness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5.73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2.09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Financial Readiness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/>
                        <a:t>7.46</a:t>
                      </a:r>
                      <a:endParaRPr lang="en-US" sz="2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/>
                        <a:t>2.74</a:t>
                      </a:r>
                      <a:endParaRPr lang="en-US" sz="2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Level of Overall Readiness among Receivers/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4478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Overall Means for E-learning Readiness among Policy Makers, Enablers and Receivers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2362200"/>
          <a:ext cx="8686800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Area of Readiness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Policy Maker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Enablers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Receivers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Learner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6.02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6.73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Management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5.92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4.89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Staff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5.38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4.60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Content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5.33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5.95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Technical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6.67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4.84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5.29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Environmental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5.50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4.74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5.19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Cultural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6.00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5.69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5.73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Financial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5.83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Arial"/>
                        </a:rPr>
                        <a:t>6.27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7.46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Level of Overall Means for E-learning Readiness among Policy Makers, Providers, Enablers and Receivers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4478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Human Resource Development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Research and Development</a:t>
            </a:r>
          </a:p>
          <a:p>
            <a:endParaRPr lang="en-US" sz="3600" dirty="0" smtClean="0"/>
          </a:p>
          <a:p>
            <a:r>
              <a:rPr lang="en-US" sz="3600" dirty="0" smtClean="0"/>
              <a:t>Infrastructure</a:t>
            </a:r>
          </a:p>
          <a:p>
            <a:endParaRPr lang="en-US" sz="3600" dirty="0" smtClean="0"/>
          </a:p>
          <a:p>
            <a:r>
              <a:rPr lang="en-US" sz="3600" dirty="0" smtClean="0"/>
              <a:t>Policy Initiatives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Presentation Outline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Introduction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Research Questions</a:t>
            </a:r>
          </a:p>
          <a:p>
            <a:endParaRPr lang="en-US" sz="3200" dirty="0" smtClean="0"/>
          </a:p>
          <a:p>
            <a:r>
              <a:rPr lang="en-US" sz="3200" dirty="0" smtClean="0"/>
              <a:t>Methodology</a:t>
            </a:r>
          </a:p>
          <a:p>
            <a:endParaRPr lang="en-US" sz="3200" dirty="0" smtClean="0"/>
          </a:p>
          <a:p>
            <a:r>
              <a:rPr lang="en-US" sz="3200" dirty="0" smtClean="0"/>
              <a:t>Demographics</a:t>
            </a:r>
          </a:p>
          <a:p>
            <a:endParaRPr lang="en-US" sz="3200" dirty="0" smtClean="0"/>
          </a:p>
          <a:p>
            <a:r>
              <a:rPr lang="en-US" sz="3200" dirty="0" smtClean="0"/>
              <a:t>Overall Readiness</a:t>
            </a:r>
          </a:p>
          <a:p>
            <a:endParaRPr lang="en-US" sz="3200" dirty="0" smtClean="0"/>
          </a:p>
          <a:p>
            <a:r>
              <a:rPr lang="en-US" sz="3200" dirty="0" smtClean="0"/>
              <a:t>Recommendations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-you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33400"/>
            <a:ext cx="84582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use of internet is still very limited in Vietnam.</a:t>
            </a:r>
          </a:p>
          <a:p>
            <a:r>
              <a:rPr lang="en-US" dirty="0" smtClean="0"/>
              <a:t>3-4 percent out of the total 120,000 internet accounts in Vietnam is used by the academic sector.</a:t>
            </a:r>
          </a:p>
          <a:p>
            <a:r>
              <a:rPr lang="en-US" dirty="0" smtClean="0"/>
              <a:t>In E-readiness ranking 2008 Maintaining momentum (2008) report, Vietnam was ranked 65</a:t>
            </a:r>
            <a:r>
              <a:rPr lang="en-US" baseline="30000" dirty="0" smtClean="0"/>
              <a:t>th</a:t>
            </a:r>
            <a:r>
              <a:rPr lang="en-US" dirty="0" smtClean="0"/>
              <a:t> among 70 countries in the e-readiness.</a:t>
            </a:r>
          </a:p>
          <a:p>
            <a:r>
              <a:rPr lang="en-US" dirty="0" smtClean="0"/>
              <a:t>One of the greatest challenges faced is how to prepare the Vietnamese educators for e-learning.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Research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To what extent are policy makers enabling or ready to enable E-learning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within their respective organizations?</a:t>
            </a:r>
          </a:p>
          <a:p>
            <a:r>
              <a:rPr lang="en-US" sz="2400" dirty="0" smtClean="0"/>
              <a:t>To what extent are enablers (tutors, lecturers and trainers) ready to deliver E-learning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To what extent are receivers (students, learners and trainees) ready for E-Learning?</a:t>
            </a:r>
          </a:p>
          <a:p>
            <a:pPr>
              <a:buNone/>
            </a:pPr>
            <a:r>
              <a:rPr lang="en-US" sz="4000" dirty="0" smtClean="0"/>
              <a:t>Respondents</a:t>
            </a:r>
          </a:p>
          <a:p>
            <a:r>
              <a:rPr lang="en-US" sz="2400" dirty="0" smtClean="0"/>
              <a:t>Policy Makers/ administrator</a:t>
            </a:r>
          </a:p>
          <a:p>
            <a:r>
              <a:rPr lang="en-US" sz="2400" dirty="0" smtClean="0"/>
              <a:t>Enablers/ Lecturers</a:t>
            </a:r>
          </a:p>
          <a:p>
            <a:r>
              <a:rPr lang="en-US" sz="2400" dirty="0" smtClean="0"/>
              <a:t>Receivers/ Students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 of Analysis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Danang</a:t>
            </a:r>
            <a:r>
              <a:rPr lang="en-US" dirty="0" smtClean="0"/>
              <a:t> University of Economics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 Chi Minh City of Education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Ho Chi Minh City of Sciences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Ministry of Education and Training (MOET)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SEAMEO REATRAC (Sothern Asian Ministries of Education Organization)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Online Questionnaire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Policy makers/ administrators  (19)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Enablers/ lecturers  (70)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Receivers/ students (100)</a:t>
            </a:r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Demographic of Policy Makers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1" y="970557"/>
          <a:ext cx="8534400" cy="55826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6442"/>
                <a:gridCol w="2245895"/>
                <a:gridCol w="2245895"/>
                <a:gridCol w="2096168"/>
              </a:tblGrid>
              <a:tr h="468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Demographic Profile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Description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No. of respondents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Percentage (%)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589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Position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President/ Rector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Vice President / Vice rector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General Manager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Director/ Dean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Manager/ Head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Others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5.3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31.6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15.8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36.8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76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Number of Academic Employees in Whole Institution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Above 1,000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501 to 1,000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101 to 500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100 and below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9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31.6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47.4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10.6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10.5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97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Number </a:t>
                      </a:r>
                      <a:r>
                        <a:rPr lang="en-US" sz="1800" dirty="0"/>
                        <a:t>of students enrolled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Above 25,000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10,001 to 25,000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5,001 to 10,000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1,001 to 5,000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1,000 and below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42.1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36.8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0.0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15.8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5.3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1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Internet Connection in Institution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Dial up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Broadband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Leased Line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ISDN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10.5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36.8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42.2</a:t>
                      </a:r>
                      <a:endParaRPr lang="en-US" sz="12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10.5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Demographic of Enablers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838200"/>
          <a:ext cx="8686800" cy="57021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50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Demographic Profile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Description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No. of respondents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Percentage (%)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6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Gender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Male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Female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36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54.5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45.5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386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Age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&lt;26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26-30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31-35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36-40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41-45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46-50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51-55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&gt;55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19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25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9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27.2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35.7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12.9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4.2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5.7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7.1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2.9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4.3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70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Position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Prof/ Associate Prof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Senior lecturer/ Lecturer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Teacher/Tutor Prof/ Tutor/ Teacher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Trainer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Other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35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28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0.0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52.2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41.8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1.5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4.5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67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Access to computer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Yes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No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65</a:t>
                      </a:r>
                      <a:endParaRPr lang="en-US" sz="14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100.0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0.0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of Enablers (Continued)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838200"/>
          <a:ext cx="8686800" cy="58034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8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Demographic Profile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Description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No. of respondents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Percentage (%)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35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Place of internet access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Home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Work place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Others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0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75.8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24.2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0.0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62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Internet Connection at home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Yes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No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100.0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0.0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11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Type of connection at home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Dial up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Broadband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ISDN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Other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7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34.4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39.1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15.6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10.9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40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Type of internet connection for workplace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Dial up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Broadband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ISDN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Leased line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Other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4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26.2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44.3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1.6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21.3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6.6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671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Preferred mode/ media of learning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Face-to-face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SMS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Email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Chat on the internet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Written memo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/>
                        <a:t>Postal mail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41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19.7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9.1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62.9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9.1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0.0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0.0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Demographic of Receivers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990600"/>
          <a:ext cx="8610600" cy="56616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629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Demographic of receivers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Description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No. of respondents 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Percentage (%)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43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Gender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Male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Female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27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73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27.0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73.0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100.0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87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Age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&lt;18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18-25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26-30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31-35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&gt;35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99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99.0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100.0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201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Type of course/ Training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Certificate/ Diploma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Bachelors degree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Postgraduate diploma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Professional Course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Certificate Course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In-service course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Other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88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4.0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88.0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2.0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0.0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1.0</a:t>
                      </a:r>
                      <a:endParaRPr lang="en-US" sz="1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1890</TotalTime>
  <Words>1004</Words>
  <Application>Microsoft Macintosh PowerPoint</Application>
  <PresentationFormat>On-screen Show (4:3)</PresentationFormat>
  <Paragraphs>483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E-Learning Readiness (ELR) and Needs Analysis Study in Vietnam </vt:lpstr>
      <vt:lpstr>Presentation Outline</vt:lpstr>
      <vt:lpstr>Introduction</vt:lpstr>
      <vt:lpstr>Research Questions</vt:lpstr>
      <vt:lpstr>Methodology</vt:lpstr>
      <vt:lpstr>Demographic of Policy Makers</vt:lpstr>
      <vt:lpstr>Demographic of Enablers</vt:lpstr>
      <vt:lpstr>Demographic of Enablers (Continued)</vt:lpstr>
      <vt:lpstr>Demographic of Receivers</vt:lpstr>
      <vt:lpstr>Demographic of Receivers (Continued)</vt:lpstr>
      <vt:lpstr>Mean Score of Overall Readiness among Policy Makers</vt:lpstr>
      <vt:lpstr>Level of Overall Readiness among Policy Makers</vt:lpstr>
      <vt:lpstr>Mean Score of Overall Readiness among Enablers/ Lecturers</vt:lpstr>
      <vt:lpstr>Level of Overall Readiness among Enablers/ Lecturers </vt:lpstr>
      <vt:lpstr>Mean Score of Overall Readiness among Receivers/ Students</vt:lpstr>
      <vt:lpstr>Level of Overall Readiness among Receivers/ Students</vt:lpstr>
      <vt:lpstr>Overall Means for E-learning Readiness among Policy Makers, Enablers and Receivers </vt:lpstr>
      <vt:lpstr> Level of Overall Means for E-learning Readiness among Policy Makers, Providers, Enablers and Receivers </vt:lpstr>
      <vt:lpstr>Recommendations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IPPTN ROZINAH</cp:lastModifiedBy>
  <cp:revision>17</cp:revision>
  <dcterms:created xsi:type="dcterms:W3CDTF">2012-06-08T04:25:50Z</dcterms:created>
  <dcterms:modified xsi:type="dcterms:W3CDTF">2012-06-10T03:37:35Z</dcterms:modified>
</cp:coreProperties>
</file>